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2" r:id="rId4"/>
    <p:sldId id="264" r:id="rId5"/>
    <p:sldId id="266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EAF"/>
    <a:srgbClr val="93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/>
    <p:restoredTop sz="94599"/>
  </p:normalViewPr>
  <p:slideViewPr>
    <p:cSldViewPr snapToGrid="0" snapToObjects="1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3E7C-776E-F343-97AE-8137EBE8C104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DCB9-A296-544E-8161-33B5B2DBA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5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15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0C77-B6AC-0841-86A8-A76F25B3F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503B3-3EB9-A242-B1C5-584E93CF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C3E03-571F-8E41-9D77-13620B32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46D50-9839-2D42-9B4C-078ED874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C8467-83B0-1246-B62D-187469C8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2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5441-215E-5342-BF32-F5E0E072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A34A8-A1E8-B547-8ED6-133ED7D5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013C3-DF7A-244C-9BD5-EC31F757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4B73-5C58-5B44-868C-B9155F06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C2051-DCCC-D54F-88F2-2133AD70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0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F489B-C8DC-2449-8805-BD3E42D6D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93608-DAC0-9841-9A31-DE63DD7E1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80BC8-FCC9-5641-8763-BE90AC5B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5BA8-53AA-C442-A57C-4453ECBF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A1473-4C33-724C-85E7-D8A758F4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195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89DB-55F5-CD46-8120-A03ADA68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7A05-00E4-974E-9AAD-BE0D7060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17412-9369-A245-92CA-BC3A3ABD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25006-9ED8-FB4C-AF1D-B531F15F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CDC3-38B0-7C40-9AAD-AEDA4DDD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BF89-C9AB-764B-B80B-620E801A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11A76-6504-384A-95AC-ED06D3470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81985-2807-304C-8284-B79A56F9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2F9BC-5876-D342-88E4-7F81CDFF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298AA-84D5-344E-8D79-9549B375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4ACC-0757-984B-BF87-FFA0275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20C3-70F6-1843-9485-2AFD51702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7F7E5-AA0B-6A40-A2D3-2F02DE6DA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C8A46-4654-D645-A3A4-6DD3D9DF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3AAB9-3AC4-8749-B916-71DB0A97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D91BB-659C-914F-9DA6-CF23A719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20BD-FD92-6041-B700-3F0B7912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ADF7F-678B-D54C-A92A-40AE0B78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2856-B441-C54B-8268-51AC71CF2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38224-8822-5845-B974-61863EE2C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2FCB3-B47C-F947-8776-F4583BE61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C8AA87-AA1E-9D4C-AFB9-B602580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4667D-BE10-7C4E-B57B-4705985E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63251-5752-2745-876F-F92288A3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3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7DB0-EF5D-2A4E-8D6D-5866B686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C4BB9-205D-0B48-90C4-C06CA2D7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276CC-F130-004B-BBC9-AE456C75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3E652-B7DC-544D-ACE8-5F2C0C07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B2C19-6D59-584E-A8C6-420577DE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094C0-5078-8649-8161-2C8A8F48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4B9A1-BA1A-EC41-8659-98A412E8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3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CE73-5A47-8040-89F4-CFF2FE0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469A-71E5-9545-AED9-A5EE429B0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A524D-9BAF-8C49-BD5E-F4BD6FA2B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E86A-0BBF-1541-8E9F-9F1C23A4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7E596-EA02-9249-9036-E3E612A4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760D9-0DB1-A548-B888-7824314B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D72-0063-E742-B33C-B83467B7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57585-0C7A-D742-A177-4F81DF4B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FAFC6-D896-9048-BDB6-6EBA2AF00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C5A90-9991-9042-BBFE-4DEA8BD0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56D15-51BF-904E-91E7-1B37FAFA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A89D6-A932-A34D-917D-43B0DB4B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5731A-0AC0-754D-BA41-91333B9C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BE7EC-A918-8A4A-B404-3E0249E5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BCD64-82D8-244E-B111-65D780259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01232-81AA-8544-BD9E-4D983303A3F6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9184-37FA-014F-AF54-03EE2B244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DD5B3-989E-F140-89E1-665C2F0F7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8ECD0-24EB-744B-B37A-A00F27A1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usbr.gov/tsc/techreferences/mands/wm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4635400" y="574367"/>
            <a:ext cx="291900" cy="4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635387" y="3542533"/>
            <a:ext cx="291900" cy="4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9286625" y="574367"/>
            <a:ext cx="466800" cy="4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</a:rPr>
              <a:t>15</a:t>
            </a:r>
          </a:p>
        </p:txBody>
      </p:sp>
      <p:pic>
        <p:nvPicPr>
          <p:cNvPr id="7" name="Picture 6" descr="Miranda_tidegate_MLML_Final 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12672" r="2154" b="49135"/>
          <a:stretch/>
        </p:blipFill>
        <p:spPr>
          <a:xfrm>
            <a:off x="1549175" y="2475862"/>
            <a:ext cx="9144000" cy="31818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549176" y="5657672"/>
            <a:ext cx="867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71793" y="440566"/>
            <a:ext cx="89213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6476264"/>
            <a:ext cx="760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Miranda Baker, illustration by Natalie </a:t>
            </a:r>
            <a:r>
              <a:rPr lang="en-US" dirty="0" err="1"/>
              <a:t>Renier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642" y="216796"/>
            <a:ext cx="89213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Water level and flow: schematic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FCE41-F128-9F4C-AF4E-DC16EED57829}"/>
              </a:ext>
            </a:extLst>
          </p:cNvPr>
          <p:cNvSpPr/>
          <p:nvPr/>
        </p:nvSpPr>
        <p:spPr>
          <a:xfrm>
            <a:off x="7383780" y="3360420"/>
            <a:ext cx="3275105" cy="514350"/>
          </a:xfrm>
          <a:prstGeom prst="rect">
            <a:avLst/>
          </a:prstGeom>
          <a:gradFill flip="none" rotWithShape="1">
            <a:gsLst>
              <a:gs pos="0">
                <a:srgbClr val="6CAEAF">
                  <a:shade val="30000"/>
                  <a:satMod val="115000"/>
                </a:srgbClr>
              </a:gs>
              <a:gs pos="50000">
                <a:srgbClr val="6CAEAF">
                  <a:shade val="67500"/>
                  <a:satMod val="115000"/>
                </a:srgbClr>
              </a:gs>
              <a:gs pos="100000">
                <a:srgbClr val="6CAEA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4D13E-9EFE-6E4E-8432-2708D6ED6A72}"/>
              </a:ext>
            </a:extLst>
          </p:cNvPr>
          <p:cNvSpPr txBox="1"/>
          <p:nvPr/>
        </p:nvSpPr>
        <p:spPr>
          <a:xfrm>
            <a:off x="284189" y="3756761"/>
            <a:ext cx="89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baseline="-25000" dirty="0" err="1">
                <a:solidFill>
                  <a:srgbClr val="FF0000"/>
                </a:solidFill>
              </a:rPr>
              <a:t>ocean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D9CAD-9224-0947-9F2B-FDA7928BE9E5}"/>
              </a:ext>
            </a:extLst>
          </p:cNvPr>
          <p:cNvSpPr txBox="1"/>
          <p:nvPr/>
        </p:nvSpPr>
        <p:spPr>
          <a:xfrm>
            <a:off x="8389636" y="2991087"/>
            <a:ext cx="89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0F95DF-A24D-0F4C-A27A-C04082CC67A0}"/>
              </a:ext>
            </a:extLst>
          </p:cNvPr>
          <p:cNvCxnSpPr>
            <a:cxnSpLocks/>
          </p:cNvCxnSpPr>
          <p:nvPr/>
        </p:nvCxnSpPr>
        <p:spPr>
          <a:xfrm>
            <a:off x="554659" y="4215747"/>
            <a:ext cx="0" cy="8801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25AFB-C549-D849-8478-02E4F821D5D2}"/>
              </a:ext>
            </a:extLst>
          </p:cNvPr>
          <p:cNvCxnSpPr>
            <a:cxnSpLocks/>
          </p:cNvCxnSpPr>
          <p:nvPr/>
        </p:nvCxnSpPr>
        <p:spPr>
          <a:xfrm>
            <a:off x="8553450" y="3360419"/>
            <a:ext cx="0" cy="157734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4E921C-7989-A440-A792-D72D7E1A916D}"/>
              </a:ext>
            </a:extLst>
          </p:cNvPr>
          <p:cNvCxnSpPr>
            <a:cxnSpLocks/>
          </p:cNvCxnSpPr>
          <p:nvPr/>
        </p:nvCxnSpPr>
        <p:spPr>
          <a:xfrm>
            <a:off x="3882390" y="3329939"/>
            <a:ext cx="0" cy="8191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D27ED7-9381-6843-8AA9-72329688004B}"/>
                  </a:ext>
                </a:extLst>
              </p:cNvPr>
              <p:cNvSpPr txBox="1"/>
              <p:nvPr/>
            </p:nvSpPr>
            <p:spPr>
              <a:xfrm>
                <a:off x="2449327" y="3479762"/>
                <a:ext cx="1680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h = </a:t>
                </a:r>
                <a:r>
                  <a:rPr lang="en-US" dirty="0" err="1">
                    <a:solidFill>
                      <a:srgbClr val="FF0000"/>
                    </a:solidFill>
                  </a:rPr>
                  <a:t>h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ocean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- h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D27ED7-9381-6843-8AA9-72329688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27" y="3479762"/>
                <a:ext cx="1680211" cy="646331"/>
              </a:xfrm>
              <a:prstGeom prst="rect">
                <a:avLst/>
              </a:prstGeom>
              <a:blipFill>
                <a:blip r:embed="rId4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3563555-6BCA-A24A-9815-15DABB9A942B}"/>
              </a:ext>
            </a:extLst>
          </p:cNvPr>
          <p:cNvSpPr txBox="1"/>
          <p:nvPr/>
        </p:nvSpPr>
        <p:spPr>
          <a:xfrm>
            <a:off x="1390651" y="3219366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water level </a:t>
            </a:r>
          </a:p>
          <a:p>
            <a:r>
              <a:rPr lang="en-US" dirty="0">
                <a:solidFill>
                  <a:srgbClr val="FF0000"/>
                </a:solidFill>
              </a:rPr>
              <a:t>difference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446DA-0C1B-8647-980F-84C1968944C6}"/>
              </a:ext>
            </a:extLst>
          </p:cNvPr>
          <p:cNvSpPr txBox="1"/>
          <p:nvPr/>
        </p:nvSpPr>
        <p:spPr>
          <a:xfrm>
            <a:off x="5562601" y="3541268"/>
            <a:ext cx="152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Q [m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/s]</a:t>
            </a:r>
          </a:p>
          <a:p>
            <a:r>
              <a:rPr lang="en-US" dirty="0">
                <a:solidFill>
                  <a:srgbClr val="FF0000"/>
                </a:solidFill>
              </a:rPr>
              <a:t>(negative out of estuary)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ACC91EB-7205-334E-B8B0-10C4152029CB}"/>
              </a:ext>
            </a:extLst>
          </p:cNvPr>
          <p:cNvSpPr/>
          <p:nvPr/>
        </p:nvSpPr>
        <p:spPr>
          <a:xfrm>
            <a:off x="9486900" y="3360419"/>
            <a:ext cx="266525" cy="29718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6E2E35-7827-D141-9DC8-6EF8384D32D2}"/>
                  </a:ext>
                </a:extLst>
              </p:cNvPr>
              <p:cNvSpPr txBox="1"/>
              <p:nvPr/>
            </p:nvSpPr>
            <p:spPr>
              <a:xfrm>
                <a:off x="8766318" y="2475862"/>
                <a:ext cx="32716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water level decreases with time as water flows out of estuary</a:t>
                </a:r>
              </a:p>
              <a:p>
                <a:r>
                  <a:rPr lang="en-US" b="0" dirty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6E2E35-7827-D141-9DC8-6EF8384D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318" y="2475862"/>
                <a:ext cx="3271627" cy="923330"/>
              </a:xfrm>
              <a:prstGeom prst="rect">
                <a:avLst/>
              </a:prstGeom>
              <a:blipFill>
                <a:blip r:embed="rId5"/>
                <a:stretch>
                  <a:fillRect l="-1158" t="-270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F08E5AF-0B4B-BE40-BA00-DB979896119B}"/>
              </a:ext>
            </a:extLst>
          </p:cNvPr>
          <p:cNvSpPr/>
          <p:nvPr/>
        </p:nvSpPr>
        <p:spPr>
          <a:xfrm>
            <a:off x="2214563" y="2871787"/>
            <a:ext cx="1667827" cy="443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3749B0-EC3E-E14B-8C33-F2AD7E21401C}"/>
              </a:ext>
            </a:extLst>
          </p:cNvPr>
          <p:cNvSpPr txBox="1"/>
          <p:nvPr/>
        </p:nvSpPr>
        <p:spPr>
          <a:xfrm>
            <a:off x="2214563" y="1444192"/>
            <a:ext cx="242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Moss Landing harbor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4B056-4313-5946-ABA7-BDD3CC47526D}"/>
              </a:ext>
            </a:extLst>
          </p:cNvPr>
          <p:cNvSpPr txBox="1"/>
          <p:nvPr/>
        </p:nvSpPr>
        <p:spPr>
          <a:xfrm>
            <a:off x="8309613" y="1512439"/>
            <a:ext cx="242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Moro </a:t>
            </a:r>
            <a:r>
              <a:rPr lang="en-US" dirty="0" err="1"/>
              <a:t>Cojo</a:t>
            </a:r>
            <a:r>
              <a:rPr lang="en-US" dirty="0"/>
              <a:t> Slough</a:t>
            </a:r>
          </a:p>
        </p:txBody>
      </p:sp>
    </p:spTree>
    <p:extLst>
      <p:ext uri="{BB962C8B-B14F-4D97-AF65-F5344CB8AC3E}">
        <p14:creationId xmlns:p14="http://schemas.microsoft.com/office/powerpoint/2010/main" val="287933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403DA-DFDE-3E40-9DA6-78473316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7" y="2228248"/>
            <a:ext cx="7732295" cy="3866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A4F626-3FC7-9E4B-9F63-401E7F739E1C}"/>
              </a:ext>
            </a:extLst>
          </p:cNvPr>
          <p:cNvSpPr txBox="1"/>
          <p:nvPr/>
        </p:nvSpPr>
        <p:spPr>
          <a:xfrm>
            <a:off x="8131342" y="2576596"/>
            <a:ext cx="3110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Rapid decreases in Moro </a:t>
            </a:r>
            <a:r>
              <a:rPr lang="en-US" dirty="0" err="1"/>
              <a:t>Cojo</a:t>
            </a:r>
            <a:r>
              <a:rPr lang="en-US" dirty="0"/>
              <a:t> water level during low tide in Monterey Bay </a:t>
            </a:r>
          </a:p>
          <a:p>
            <a:endParaRPr lang="en-US" dirty="0"/>
          </a:p>
          <a:p>
            <a:r>
              <a:rPr lang="en-US" dirty="0"/>
              <a:t>Spring-neap cycle, net inflow during periods of decreased tidal range every two weeks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8394F-5A66-524D-9992-09C7C99AD8E1}"/>
              </a:ext>
            </a:extLst>
          </p:cNvPr>
          <p:cNvSpPr txBox="1"/>
          <p:nvPr/>
        </p:nvSpPr>
        <p:spPr>
          <a:xfrm>
            <a:off x="2286001" y="1944374"/>
            <a:ext cx="39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Monterey and Moro </a:t>
            </a:r>
            <a:r>
              <a:rPr lang="en-US" dirty="0" err="1"/>
              <a:t>Cojo</a:t>
            </a:r>
            <a:r>
              <a:rPr lang="en-US" dirty="0"/>
              <a:t> water levels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302B0-B45E-B048-A893-723866ADCAE8}"/>
              </a:ext>
            </a:extLst>
          </p:cNvPr>
          <p:cNvSpPr txBox="1"/>
          <p:nvPr/>
        </p:nvSpPr>
        <p:spPr>
          <a:xfrm>
            <a:off x="598642" y="216796"/>
            <a:ext cx="89213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Water level and flow: data</a:t>
            </a:r>
          </a:p>
        </p:txBody>
      </p:sp>
    </p:spTree>
    <p:extLst>
      <p:ext uri="{BB962C8B-B14F-4D97-AF65-F5344CB8AC3E}">
        <p14:creationId xmlns:p14="http://schemas.microsoft.com/office/powerpoint/2010/main" val="90105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5853341-B618-F94A-A9CB-591E204F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74" y="1244032"/>
            <a:ext cx="6301657" cy="472624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6B6C75-0E88-3A44-9B29-E2D27ED237D7}"/>
              </a:ext>
            </a:extLst>
          </p:cNvPr>
          <p:cNvCxnSpPr>
            <a:cxnSpLocks/>
          </p:cNvCxnSpPr>
          <p:nvPr/>
        </p:nvCxnSpPr>
        <p:spPr>
          <a:xfrm>
            <a:off x="8261033" y="5792153"/>
            <a:ext cx="0" cy="8715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A92DC4-35DA-024E-A4F5-7D5A8B65C77E}"/>
              </a:ext>
            </a:extLst>
          </p:cNvPr>
          <p:cNvSpPr txBox="1"/>
          <p:nvPr/>
        </p:nvSpPr>
        <p:spPr>
          <a:xfrm>
            <a:off x="8703945" y="5999946"/>
            <a:ext cx="334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water level higher</a:t>
            </a:r>
          </a:p>
          <a:p>
            <a:r>
              <a:rPr lang="en-US" dirty="0"/>
              <a:t>than Moro </a:t>
            </a:r>
            <a:r>
              <a:rPr lang="en-US" dirty="0" err="1"/>
              <a:t>Cojo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A661C-8321-5F43-BDF2-DF2B92D74C6E}"/>
              </a:ext>
            </a:extLst>
          </p:cNvPr>
          <p:cNvSpPr txBox="1"/>
          <p:nvPr/>
        </p:nvSpPr>
        <p:spPr>
          <a:xfrm>
            <a:off x="5550169" y="5999945"/>
            <a:ext cx="249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water level lower</a:t>
            </a:r>
          </a:p>
          <a:p>
            <a:r>
              <a:rPr lang="en-US" dirty="0"/>
              <a:t>than Moro </a:t>
            </a:r>
            <a:r>
              <a:rPr lang="en-US" dirty="0" err="1"/>
              <a:t>Cojo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2143D-6C9F-0348-AFBD-5C9DDDF98EAD}"/>
              </a:ext>
            </a:extLst>
          </p:cNvPr>
          <p:cNvSpPr/>
          <p:nvPr/>
        </p:nvSpPr>
        <p:spPr>
          <a:xfrm>
            <a:off x="8700725" y="5703570"/>
            <a:ext cx="1494835" cy="29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9D2B5-20AA-E44E-B18A-9F799FDB23B2}"/>
                  </a:ext>
                </a:extLst>
              </p:cNvPr>
              <p:cNvSpPr txBox="1"/>
              <p:nvPr/>
            </p:nvSpPr>
            <p:spPr>
              <a:xfrm>
                <a:off x="9217931" y="5644231"/>
                <a:ext cx="2857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[m]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9D2B5-20AA-E44E-B18A-9F799FDB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931" y="5644231"/>
                <a:ext cx="2857500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9F964F-3C1D-324A-8B0F-CAA90087E419}"/>
              </a:ext>
            </a:extLst>
          </p:cNvPr>
          <p:cNvSpPr txBox="1"/>
          <p:nvPr/>
        </p:nvSpPr>
        <p:spPr>
          <a:xfrm rot="16200000">
            <a:off x="5552747" y="3435657"/>
            <a:ext cx="167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flow, Q  [m</a:t>
            </a:r>
            <a:r>
              <a:rPr lang="en-US" baseline="30000" dirty="0"/>
              <a:t>3</a:t>
            </a:r>
            <a:r>
              <a:rPr lang="en-US" dirty="0"/>
              <a:t>/s]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4A692-85D4-0D4D-B681-7DEBEE9ECB6D}"/>
              </a:ext>
            </a:extLst>
          </p:cNvPr>
          <p:cNvSpPr txBox="1"/>
          <p:nvPr/>
        </p:nvSpPr>
        <p:spPr>
          <a:xfrm>
            <a:off x="8046720" y="104013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weak flow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Moro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Cojo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when ocean water level is higher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75AC42-8B0B-6B45-A600-CED4E125C80B}"/>
              </a:ext>
            </a:extLst>
          </p:cNvPr>
          <p:cNvCxnSpPr/>
          <p:nvPr/>
        </p:nvCxnSpPr>
        <p:spPr>
          <a:xfrm>
            <a:off x="9646920" y="1714500"/>
            <a:ext cx="114300" cy="5029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0936AC-D778-624E-80BE-AF9B9EB9B5DD}"/>
              </a:ext>
            </a:extLst>
          </p:cNvPr>
          <p:cNvSpPr txBox="1"/>
          <p:nvPr/>
        </p:nvSpPr>
        <p:spPr>
          <a:xfrm>
            <a:off x="456273" y="204559"/>
            <a:ext cx="47265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Water level and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27C62-36C1-FE4B-AC6A-E6AA66C7455D}"/>
              </a:ext>
            </a:extLst>
          </p:cNvPr>
          <p:cNvSpPr txBox="1"/>
          <p:nvPr/>
        </p:nvSpPr>
        <p:spPr>
          <a:xfrm>
            <a:off x="341974" y="891540"/>
            <a:ext cx="513173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ADCP data from summer 2016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Tide gate closed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weak inflow when ocean water level is higher than Moro </a:t>
            </a:r>
            <a:r>
              <a:rPr lang="en-US" sz="2400" dirty="0" err="1"/>
              <a:t>Cojo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Planned repairs for a 12”x12” adjustable opening to allow inflow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 inflow based on USDA water measurement manual </a:t>
            </a:r>
          </a:p>
          <a:p>
            <a:r>
              <a:rPr lang="en-US" sz="2400" dirty="0"/>
              <a:t> </a:t>
            </a:r>
            <a:r>
              <a:rPr lang="en-US" sz="1600" dirty="0">
                <a:hlinkClick r:id="rId4"/>
              </a:rPr>
              <a:t>https://www.usbr.gov/tsc/techreferences/mands/wmm</a:t>
            </a:r>
            <a:endParaRPr lang="en-US" sz="16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Effect of future repairs on outflow?</a:t>
            </a:r>
          </a:p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CC4FB-C7FF-D142-A1CC-84E77BAAA1A7}"/>
              </a:ext>
            </a:extLst>
          </p:cNvPr>
          <p:cNvCxnSpPr>
            <a:cxnSpLocks/>
          </p:cNvCxnSpPr>
          <p:nvPr/>
        </p:nvCxnSpPr>
        <p:spPr>
          <a:xfrm flipH="1">
            <a:off x="7150369" y="2743352"/>
            <a:ext cx="83867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7E497-3754-7F42-9DAA-FD00FCE963D5}"/>
              </a:ext>
            </a:extLst>
          </p:cNvPr>
          <p:cNvSpPr txBox="1"/>
          <p:nvPr/>
        </p:nvSpPr>
        <p:spPr>
          <a:xfrm>
            <a:off x="7140224" y="2291141"/>
            <a:ext cx="24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2C2B30-A5E7-DF4C-A8D7-907D56A4F497}"/>
              </a:ext>
            </a:extLst>
          </p:cNvPr>
          <p:cNvSpPr txBox="1"/>
          <p:nvPr/>
        </p:nvSpPr>
        <p:spPr>
          <a:xfrm>
            <a:off x="7122267" y="2783619"/>
            <a:ext cx="24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ouflow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CF644F-31D3-964E-9512-149330A9E85B}"/>
                  </a:ext>
                </a:extLst>
              </p:cNvPr>
              <p:cNvSpPr txBox="1"/>
              <p:nvPr/>
            </p:nvSpPr>
            <p:spPr>
              <a:xfrm>
                <a:off x="9021774" y="3135173"/>
                <a:ext cx="2712963" cy="1812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Theoretical flow through submerged 1 ft</a:t>
                </a:r>
                <a:r>
                  <a:rPr lang="en-US" baseline="30000" dirty="0"/>
                  <a:t>2 </a:t>
                </a:r>
                <a:r>
                  <a:rPr lang="en-US" dirty="0"/>
                  <a:t>rectangular orifice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= 0.61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CF644F-31D3-964E-9512-149330A9E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774" y="3135173"/>
                <a:ext cx="2712963" cy="1812740"/>
              </a:xfrm>
              <a:prstGeom prst="rect">
                <a:avLst/>
              </a:prstGeom>
              <a:blipFill>
                <a:blip r:embed="rId5"/>
                <a:stretch>
                  <a:fillRect l="-1395" t="-1389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E73773-72C6-494A-A60F-60F00663ABED}"/>
              </a:ext>
            </a:extLst>
          </p:cNvPr>
          <p:cNvCxnSpPr/>
          <p:nvPr/>
        </p:nvCxnSpPr>
        <p:spPr>
          <a:xfrm flipV="1">
            <a:off x="10092690" y="2468880"/>
            <a:ext cx="0" cy="666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9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8B0C3-4444-3341-ACE9-EC322D41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1188720"/>
            <a:ext cx="6457950" cy="484346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925D8-BD42-8145-882E-2BCA0AEAB675}"/>
              </a:ext>
            </a:extLst>
          </p:cNvPr>
          <p:cNvCxnSpPr>
            <a:cxnSpLocks/>
          </p:cNvCxnSpPr>
          <p:nvPr/>
        </p:nvCxnSpPr>
        <p:spPr>
          <a:xfrm>
            <a:off x="8048674" y="5824391"/>
            <a:ext cx="0" cy="8715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7262C-8986-6246-9A28-A2AEFE19CABE}"/>
              </a:ext>
            </a:extLst>
          </p:cNvPr>
          <p:cNvSpPr txBox="1"/>
          <p:nvPr/>
        </p:nvSpPr>
        <p:spPr>
          <a:xfrm>
            <a:off x="8491586" y="6032184"/>
            <a:ext cx="334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water level higher</a:t>
            </a:r>
          </a:p>
          <a:p>
            <a:r>
              <a:rPr lang="en-US" dirty="0"/>
              <a:t>than Moro </a:t>
            </a:r>
            <a:r>
              <a:rPr lang="en-US" dirty="0" err="1"/>
              <a:t>Cojo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D42E0-6CD1-E147-9183-236CF1C41AF0}"/>
              </a:ext>
            </a:extLst>
          </p:cNvPr>
          <p:cNvSpPr txBox="1"/>
          <p:nvPr/>
        </p:nvSpPr>
        <p:spPr>
          <a:xfrm>
            <a:off x="5337810" y="6032183"/>
            <a:ext cx="249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water level lower</a:t>
            </a:r>
          </a:p>
          <a:p>
            <a:r>
              <a:rPr lang="en-US" dirty="0"/>
              <a:t>than Moro </a:t>
            </a:r>
            <a:r>
              <a:rPr lang="en-US" dirty="0" err="1"/>
              <a:t>Cojo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5A8FD0-DD15-1248-A214-6AF3DA076EA2}"/>
              </a:ext>
            </a:extLst>
          </p:cNvPr>
          <p:cNvCxnSpPr>
            <a:cxnSpLocks/>
          </p:cNvCxnSpPr>
          <p:nvPr/>
        </p:nvCxnSpPr>
        <p:spPr>
          <a:xfrm flipH="1">
            <a:off x="4264982" y="2869082"/>
            <a:ext cx="137160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54F262-7ACA-6B40-84D3-3E66CA7ADA46}"/>
              </a:ext>
            </a:extLst>
          </p:cNvPr>
          <p:cNvSpPr txBox="1"/>
          <p:nvPr/>
        </p:nvSpPr>
        <p:spPr>
          <a:xfrm>
            <a:off x="4173542" y="2390483"/>
            <a:ext cx="136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26B2A-A286-4D42-A87A-23AC059AAA69}"/>
              </a:ext>
            </a:extLst>
          </p:cNvPr>
          <p:cNvSpPr txBox="1"/>
          <p:nvPr/>
        </p:nvSpPr>
        <p:spPr>
          <a:xfrm>
            <a:off x="4173542" y="3008449"/>
            <a:ext cx="13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EBD25-6ED5-DD4A-9A82-24B19399305B}"/>
              </a:ext>
            </a:extLst>
          </p:cNvPr>
          <p:cNvSpPr txBox="1"/>
          <p:nvPr/>
        </p:nvSpPr>
        <p:spPr>
          <a:xfrm>
            <a:off x="295091" y="247590"/>
            <a:ext cx="872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before and after initial repairs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71F2A-E366-8F43-8CEE-F638262A709C}"/>
              </a:ext>
            </a:extLst>
          </p:cNvPr>
          <p:cNvSpPr txBox="1"/>
          <p:nvPr/>
        </p:nvSpPr>
        <p:spPr>
          <a:xfrm>
            <a:off x="450980" y="1248283"/>
            <a:ext cx="33613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 repairs resulted in decreased inflow and outflow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data are used to develop models of water level in Moro </a:t>
            </a:r>
            <a:r>
              <a:rPr lang="en-US" sz="2000" dirty="0" err="1"/>
              <a:t>Cojo</a:t>
            </a:r>
            <a:r>
              <a:rPr lang="en-US" sz="2000" dirty="0"/>
              <a:t>, forced by ocean water levels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Dashed lines are the equations used in the model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Scenario A – failed tide gates (based on red data points, 2015)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Scenario B – initial repairs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(based on blue data points, 2016)</a:t>
            </a:r>
          </a:p>
        </p:txBody>
      </p:sp>
    </p:spTree>
    <p:extLst>
      <p:ext uri="{BB962C8B-B14F-4D97-AF65-F5344CB8AC3E}">
        <p14:creationId xmlns:p14="http://schemas.microsoft.com/office/powerpoint/2010/main" val="208937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22A46C-D208-444B-BA42-EDFF0E52A5CB}"/>
              </a:ext>
            </a:extLst>
          </p:cNvPr>
          <p:cNvSpPr txBox="1"/>
          <p:nvPr/>
        </p:nvSpPr>
        <p:spPr>
          <a:xfrm>
            <a:off x="303086" y="1156924"/>
            <a:ext cx="388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Comparing model scenarios for summer 2015 (before repairs)</a:t>
            </a:r>
          </a:p>
          <a:p>
            <a:endParaRPr lang="en-US" sz="2000" dirty="0"/>
          </a:p>
          <a:p>
            <a:r>
              <a:rPr lang="en-US" sz="2000" dirty="0"/>
              <a:t>If the model were perfect, the red and blue curves would look exactly the same (it is not perfect)</a:t>
            </a:r>
          </a:p>
          <a:p>
            <a:endParaRPr lang="en-US" sz="2000" dirty="0"/>
          </a:p>
          <a:p>
            <a:r>
              <a:rPr lang="en-US" sz="2000" dirty="0"/>
              <a:t>Model scenario B shows the effect that initial repairs would have had, if done immediately</a:t>
            </a:r>
          </a:p>
          <a:p>
            <a:endParaRPr lang="en-US" sz="2000" dirty="0"/>
          </a:p>
          <a:p>
            <a:r>
              <a:rPr lang="en-US" sz="2000" dirty="0"/>
              <a:t>Steady rise in sea level is associated with non-tidal ocean variability and occurs in both model scenarios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7320D-26A3-374A-BDDE-E8925993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30" y="429125"/>
            <a:ext cx="8128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8E9D9-7014-DD41-B346-EDF8BE78CA2A}"/>
              </a:ext>
            </a:extLst>
          </p:cNvPr>
          <p:cNvSpPr txBox="1"/>
          <p:nvPr/>
        </p:nvSpPr>
        <p:spPr>
          <a:xfrm>
            <a:off x="295091" y="247590"/>
            <a:ext cx="872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results: summer 2015</a:t>
            </a:r>
          </a:p>
        </p:txBody>
      </p:sp>
    </p:spTree>
    <p:extLst>
      <p:ext uri="{BB962C8B-B14F-4D97-AF65-F5344CB8AC3E}">
        <p14:creationId xmlns:p14="http://schemas.microsoft.com/office/powerpoint/2010/main" val="360804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50E9F-6EBA-1A47-AA6C-9C68CA42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6" y="1144588"/>
            <a:ext cx="6078880" cy="4627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F0001-E6CF-7F46-A792-8A6274C5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56" y="1234440"/>
            <a:ext cx="5838164" cy="39890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D1373F-E1DE-9E49-8A0C-6A7EF85DE831}"/>
              </a:ext>
            </a:extLst>
          </p:cNvPr>
          <p:cNvCxnSpPr/>
          <p:nvPr/>
        </p:nvCxnSpPr>
        <p:spPr>
          <a:xfrm>
            <a:off x="6812280" y="3520440"/>
            <a:ext cx="50863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12776A-E54E-064A-8E9B-8BFD6C52B9FB}"/>
              </a:ext>
            </a:extLst>
          </p:cNvPr>
          <p:cNvCxnSpPr/>
          <p:nvPr/>
        </p:nvCxnSpPr>
        <p:spPr>
          <a:xfrm>
            <a:off x="6812280" y="3810000"/>
            <a:ext cx="50863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6D501C-008A-3C4D-85E8-2013F705DE51}"/>
              </a:ext>
            </a:extLst>
          </p:cNvPr>
          <p:cNvSpPr txBox="1"/>
          <p:nvPr/>
        </p:nvSpPr>
        <p:spPr>
          <a:xfrm>
            <a:off x="295091" y="247590"/>
            <a:ext cx="872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results: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92323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389</Words>
  <Application>Microsoft Macintosh PowerPoint</Application>
  <PresentationFormat>Widescreen</PresentationFormat>
  <Paragraphs>74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Connolly</dc:creator>
  <cp:lastModifiedBy>Tom Connolly</cp:lastModifiedBy>
  <cp:revision>12</cp:revision>
  <dcterms:created xsi:type="dcterms:W3CDTF">2018-09-21T22:37:50Z</dcterms:created>
  <dcterms:modified xsi:type="dcterms:W3CDTF">2020-07-10T16:54:42Z</dcterms:modified>
</cp:coreProperties>
</file>